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Roboto"/>
      <p:regular r:id="rId19"/>
      <p:bold r:id="rId20"/>
      <p:italic r:id="rId21"/>
      <p:boldItalic r:id="rId22"/>
    </p:embeddedFont>
    <p:embeddedFont>
      <p:font typeface="Nunito"/>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19" Type="http://schemas.openxmlformats.org/officeDocument/2006/relationships/font" Target="fonts/Roboto-regular.fntdata"/><Relationship Id="rId18"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1A9988"/>
                </a:solidFill>
                <a:highlight>
                  <a:schemeClr val="lt1"/>
                </a:highlight>
                <a:latin typeface="Roboto"/>
                <a:ea typeface="Roboto"/>
                <a:cs typeface="Roboto"/>
                <a:sym typeface="Roboto"/>
              </a:rPr>
              <a:t>SLIDES 1 &amp; 2 - </a:t>
            </a:r>
            <a:r>
              <a:rPr lang="en" sz="1350">
                <a:solidFill>
                  <a:srgbClr val="FF0000"/>
                </a:solidFill>
                <a:highlight>
                  <a:schemeClr val="lt1"/>
                </a:highlight>
                <a:latin typeface="Roboto"/>
                <a:ea typeface="Roboto"/>
                <a:cs typeface="Roboto"/>
                <a:sym typeface="Roboto"/>
              </a:rPr>
              <a:t>30sec-1 minute</a:t>
            </a:r>
            <a:endParaRPr sz="1350">
              <a:solidFill>
                <a:srgbClr val="1A9988"/>
              </a:solidFill>
              <a:highlight>
                <a:schemeClr val="lt1"/>
              </a:highlight>
              <a:latin typeface="Roboto"/>
              <a:ea typeface="Roboto"/>
              <a:cs typeface="Roboto"/>
              <a:sym typeface="Roboto"/>
            </a:endParaRPr>
          </a:p>
          <a:p>
            <a:pPr indent="0" lvl="0" marL="0" rtl="0" algn="l">
              <a:spcBef>
                <a:spcPts val="0"/>
              </a:spcBef>
              <a:spcAft>
                <a:spcPts val="0"/>
              </a:spcAft>
              <a:buNone/>
            </a:pPr>
            <a:r>
              <a:rPr lang="en" sz="1350">
                <a:solidFill>
                  <a:srgbClr val="1A9988"/>
                </a:solidFill>
                <a:highlight>
                  <a:schemeClr val="lt1"/>
                </a:highlight>
                <a:latin typeface="Roboto"/>
                <a:ea typeface="Roboto"/>
                <a:cs typeface="Roboto"/>
                <a:sym typeface="Roboto"/>
              </a:rPr>
              <a:t>Introduction: Group name, members, what problem you are trying to solve; </a:t>
            </a:r>
            <a:r>
              <a:rPr lang="en" sz="1350">
                <a:solidFill>
                  <a:srgbClr val="FF0000"/>
                </a:solidFill>
                <a:highlight>
                  <a:schemeClr val="lt1"/>
                </a:highlight>
                <a:latin typeface="Roboto"/>
                <a:ea typeface="Roboto"/>
                <a:cs typeface="Roboto"/>
                <a:sym typeface="Roboto"/>
              </a:rPr>
              <a:t>30sec-1 minute</a:t>
            </a:r>
            <a:r>
              <a:rPr lang="en" sz="1350">
                <a:solidFill>
                  <a:srgbClr val="1A9988"/>
                </a:solidFill>
                <a:highlight>
                  <a:schemeClr val="lt1"/>
                </a:highlight>
                <a:latin typeface="Roboto"/>
                <a:ea typeface="Roboto"/>
                <a:cs typeface="Roboto"/>
                <a:sym typeface="Roboto"/>
              </a:rPr>
              <a:t>, Title slide and problem statement slide.</a:t>
            </a:r>
            <a:endParaRPr sz="1350">
              <a:solidFill>
                <a:srgbClr val="1A9988"/>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350">
              <a:solidFill>
                <a:srgbClr val="1A9988"/>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350">
              <a:solidFill>
                <a:srgbClr val="1A9988"/>
              </a:solidFill>
              <a:highlight>
                <a:schemeClr val="lt1"/>
              </a:highlight>
              <a:latin typeface="Roboto"/>
              <a:ea typeface="Roboto"/>
              <a:cs typeface="Roboto"/>
              <a:sym typeface="Roboto"/>
            </a:endParaRPr>
          </a:p>
          <a:p>
            <a:pPr indent="0" lvl="0" marL="0" rtl="0" algn="l">
              <a:spcBef>
                <a:spcPts val="0"/>
              </a:spcBef>
              <a:spcAft>
                <a:spcPts val="0"/>
              </a:spcAft>
              <a:buNone/>
            </a:pPr>
            <a:r>
              <a:rPr lang="en" sz="1350">
                <a:solidFill>
                  <a:srgbClr val="1A9988"/>
                </a:solidFill>
                <a:highlight>
                  <a:schemeClr val="lt1"/>
                </a:highlight>
                <a:latin typeface="Roboto"/>
                <a:ea typeface="Roboto"/>
                <a:cs typeface="Roboto"/>
                <a:sym typeface="Roboto"/>
              </a:rPr>
              <a:t>And we designed a food delivery system for the Atlanta Community Food Bank</a:t>
            </a:r>
            <a:endParaRPr sz="1350">
              <a:solidFill>
                <a:srgbClr val="1A9988"/>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350">
              <a:solidFill>
                <a:srgbClr val="1A9988"/>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11ee383f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11ee383f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1A9988"/>
                </a:solidFill>
                <a:highlight>
                  <a:schemeClr val="lt1"/>
                </a:highlight>
                <a:latin typeface="Roboto"/>
                <a:ea typeface="Roboto"/>
                <a:cs typeface="Roboto"/>
                <a:sym typeface="Roboto"/>
              </a:rPr>
              <a:t>SLIDES 1 &amp; 2 - </a:t>
            </a:r>
            <a:r>
              <a:rPr lang="en" sz="1350">
                <a:solidFill>
                  <a:srgbClr val="FF0000"/>
                </a:solidFill>
                <a:highlight>
                  <a:schemeClr val="lt1"/>
                </a:highlight>
                <a:latin typeface="Roboto"/>
                <a:ea typeface="Roboto"/>
                <a:cs typeface="Roboto"/>
                <a:sym typeface="Roboto"/>
              </a:rPr>
              <a:t>30sec-1 minute</a:t>
            </a:r>
            <a:endParaRPr sz="1350">
              <a:solidFill>
                <a:srgbClr val="1A9988"/>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Introduction: Group name, members, what problem you are trying to solve; </a:t>
            </a:r>
            <a:r>
              <a:rPr lang="en" sz="1350">
                <a:solidFill>
                  <a:srgbClr val="FF0000"/>
                </a:solidFill>
                <a:highlight>
                  <a:srgbClr val="FFFFFF"/>
                </a:highlight>
                <a:latin typeface="Roboto"/>
                <a:ea typeface="Roboto"/>
                <a:cs typeface="Roboto"/>
                <a:sym typeface="Roboto"/>
              </a:rPr>
              <a:t>30sec-1 minute</a:t>
            </a:r>
            <a:r>
              <a:rPr lang="en" sz="1350">
                <a:solidFill>
                  <a:schemeClr val="dk1"/>
                </a:solidFill>
                <a:highlight>
                  <a:srgbClr val="FFFFFF"/>
                </a:highlight>
                <a:latin typeface="Roboto"/>
                <a:ea typeface="Roboto"/>
                <a:cs typeface="Roboto"/>
                <a:sym typeface="Roboto"/>
              </a:rPr>
              <a:t>, Title slide and problem statement slide.</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chemeClr val="dk1"/>
              </a:solidFill>
              <a:highlight>
                <a:srgbClr val="FFFFFF"/>
              </a:highlight>
              <a:latin typeface="Roboto"/>
              <a:ea typeface="Roboto"/>
              <a:cs typeface="Roboto"/>
              <a:sym typeface="Roboto"/>
            </a:endParaRPr>
          </a:p>
          <a:p>
            <a:pPr indent="457200" lvl="0" marL="0" rtl="0" algn="l">
              <a:lnSpc>
                <a:spcPct val="138000"/>
              </a:lnSpc>
              <a:spcBef>
                <a:spcPts val="1000"/>
              </a:spcBef>
              <a:spcAft>
                <a:spcPts val="0"/>
              </a:spcAft>
              <a:buClr>
                <a:schemeClr val="dk1"/>
              </a:buClr>
              <a:buSzPts val="1100"/>
              <a:buFont typeface="Arial"/>
              <a:buNone/>
            </a:pPr>
            <a:r>
              <a:rPr lang="en" sz="1200">
                <a:solidFill>
                  <a:schemeClr val="dk1"/>
                </a:solidFill>
                <a:latin typeface="Nunito"/>
                <a:ea typeface="Nunito"/>
                <a:cs typeface="Nunito"/>
                <a:sym typeface="Nunito"/>
              </a:rPr>
              <a:t>In our analysis of the problem space, we considered data from various sources, including ACFB’s website, surveys with proxy users, and studies regarding transportation and food insecurity in the Atlanta area. We found that accessing food and resources provided by ACFB is a big issue for food insecure people in and </a:t>
            </a:r>
            <a:r>
              <a:rPr lang="en" sz="1200">
                <a:solidFill>
                  <a:schemeClr val="dk1"/>
                </a:solidFill>
                <a:latin typeface="Nunito"/>
                <a:ea typeface="Nunito"/>
                <a:cs typeface="Nunito"/>
                <a:sym typeface="Nunito"/>
              </a:rPr>
              <a:t>outside</a:t>
            </a:r>
            <a:r>
              <a:rPr lang="en" sz="1200">
                <a:solidFill>
                  <a:schemeClr val="dk1"/>
                </a:solidFill>
                <a:latin typeface="Nunito"/>
                <a:ea typeface="Nunito"/>
                <a:cs typeface="Nunito"/>
                <a:sym typeface="Nunito"/>
              </a:rPr>
              <a:t> of metro Atlanta. While the current systems of public transportation, limited delivery services, and popup food pantries attempt to provide food insecure people access to resources, they fail to meet their needs as data shows that food insecurity is fastest growing in rural areas of Atlanta, where there is little public transportation and issues of internet access. As the need for distribution of food and resources to food insecure people with issues of mobility rises, the goal of our system is to support accessibility needs by establishing an Atlanta Community Food Bank delivery service in and outside of metro Atlanta, bridging the gap between food insecure people and ACFB provided food and resources.</a:t>
            </a:r>
            <a:endParaRPr sz="1200">
              <a:solidFill>
                <a:schemeClr val="dk1"/>
              </a:solidFill>
              <a:latin typeface="Nunito"/>
              <a:ea typeface="Nunito"/>
              <a:cs typeface="Nunito"/>
              <a:sym typeface="Nunito"/>
            </a:endParaRPr>
          </a:p>
          <a:p>
            <a:pPr indent="457200" lvl="0" marL="0" rtl="0" algn="l">
              <a:lnSpc>
                <a:spcPct val="138000"/>
              </a:lnSpc>
              <a:spcBef>
                <a:spcPts val="1000"/>
              </a:spcBef>
              <a:spcAft>
                <a:spcPts val="0"/>
              </a:spcAft>
              <a:buNone/>
            </a:pPr>
            <a:r>
              <a:rPr lang="en" sz="1200">
                <a:solidFill>
                  <a:schemeClr val="dk1"/>
                </a:solidFill>
                <a:latin typeface="Nunito"/>
                <a:ea typeface="Nunito"/>
                <a:cs typeface="Nunito"/>
                <a:sym typeface="Nunito"/>
              </a:rPr>
              <a:t>Our primary user groups include food insecure people and ACFB organizers. The secondary user group is ACFB volunteers, and the tertiary user group is ACFB donors. </a:t>
            </a:r>
            <a:endParaRPr sz="1200">
              <a:solidFill>
                <a:schemeClr val="dk1"/>
              </a:solidFill>
              <a:latin typeface="Nunito"/>
              <a:ea typeface="Nunito"/>
              <a:cs typeface="Nunito"/>
              <a:sym typeface="Nunito"/>
            </a:endParaRPr>
          </a:p>
          <a:p>
            <a:pPr indent="457200" lvl="0" marL="0" rtl="0" algn="l">
              <a:lnSpc>
                <a:spcPct val="138000"/>
              </a:lnSpc>
              <a:spcBef>
                <a:spcPts val="1000"/>
              </a:spcBef>
              <a:spcAft>
                <a:spcPts val="0"/>
              </a:spcAft>
              <a:buClr>
                <a:schemeClr val="dk1"/>
              </a:buClr>
              <a:buSzPts val="1100"/>
              <a:buFont typeface="Arial"/>
              <a:buNone/>
            </a:pPr>
            <a:r>
              <a:rPr lang="en" sz="1200">
                <a:solidFill>
                  <a:schemeClr val="dk1"/>
                </a:solidFill>
                <a:latin typeface="Nunito"/>
                <a:ea typeface="Nunito"/>
                <a:cs typeface="Nunito"/>
                <a:sym typeface="Nunito"/>
              </a:rPr>
              <a:t>Tasks that our system supports include:</a:t>
            </a:r>
            <a:endParaRPr sz="1200">
              <a:solidFill>
                <a:schemeClr val="dk1"/>
              </a:solidFill>
              <a:latin typeface="Nunito"/>
              <a:ea typeface="Nunito"/>
              <a:cs typeface="Nunito"/>
              <a:sym typeface="Nunito"/>
            </a:endParaRPr>
          </a:p>
          <a:p>
            <a:pPr indent="-304800" lvl="0" marL="457200" rtl="0" algn="l">
              <a:lnSpc>
                <a:spcPct val="138000"/>
              </a:lnSpc>
              <a:spcBef>
                <a:spcPts val="1000"/>
              </a:spcBef>
              <a:spcAft>
                <a:spcPts val="0"/>
              </a:spcAft>
              <a:buClr>
                <a:schemeClr val="dk1"/>
              </a:buClr>
              <a:buSzPts val="1200"/>
              <a:buFont typeface="Nunito"/>
              <a:buChar char="●"/>
            </a:pPr>
            <a:r>
              <a:rPr lang="en" sz="1200">
                <a:solidFill>
                  <a:schemeClr val="dk1"/>
                </a:solidFill>
                <a:latin typeface="Nunito"/>
                <a:ea typeface="Nunito"/>
                <a:cs typeface="Nunito"/>
                <a:sym typeface="Nunito"/>
              </a:rPr>
              <a:t>Schedule a food delivery via the ACFB website (food insecure people)</a:t>
            </a:r>
            <a:endParaRPr sz="1200">
              <a:solidFill>
                <a:schemeClr val="dk1"/>
              </a:solidFill>
              <a:latin typeface="Nunito"/>
              <a:ea typeface="Nunito"/>
              <a:cs typeface="Nunito"/>
              <a:sym typeface="Nunito"/>
            </a:endParaRPr>
          </a:p>
          <a:p>
            <a:pPr indent="-304800" lvl="0" marL="457200" rtl="0" algn="l">
              <a:lnSpc>
                <a:spcPct val="138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Sign up to volunteer to delivery food via the ACFB website (ACFB volunteers)</a:t>
            </a:r>
            <a:endParaRPr sz="1200">
              <a:solidFill>
                <a:schemeClr val="dk1"/>
              </a:solidFill>
              <a:latin typeface="Nunito"/>
              <a:ea typeface="Nunito"/>
              <a:cs typeface="Nunito"/>
              <a:sym typeface="Nunito"/>
            </a:endParaRPr>
          </a:p>
          <a:p>
            <a:pPr indent="-304800" lvl="0" marL="457200" rtl="0" algn="l">
              <a:lnSpc>
                <a:spcPct val="138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View delivery requests to coordinate volunteers via the organizer portal (ACFB organizers)</a:t>
            </a:r>
            <a:endParaRPr sz="13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11ee383f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11ee383f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Requirements: What requirements did you identify? List the most important first, and tell us why they are the most important; </a:t>
            </a:r>
            <a:r>
              <a:rPr lang="en" sz="1350">
                <a:solidFill>
                  <a:srgbClr val="FF0000"/>
                </a:solidFill>
                <a:highlight>
                  <a:srgbClr val="FFFFFF"/>
                </a:highlight>
                <a:latin typeface="Roboto"/>
                <a:ea typeface="Roboto"/>
                <a:cs typeface="Roboto"/>
                <a:sym typeface="Roboto"/>
              </a:rPr>
              <a:t>1 minutes</a:t>
            </a:r>
            <a:r>
              <a:rPr lang="en" sz="1350">
                <a:solidFill>
                  <a:schemeClr val="dk1"/>
                </a:solidFill>
                <a:highlight>
                  <a:srgbClr val="FFFFFF"/>
                </a:highlight>
                <a:latin typeface="Roboto"/>
                <a:ea typeface="Roboto"/>
                <a:cs typeface="Roboto"/>
                <a:sym typeface="Roboto"/>
              </a:rPr>
              <a:t>.</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chemeClr val="dk1"/>
              </a:solidFill>
              <a:highlight>
                <a:srgbClr val="FFFFFF"/>
              </a:highlight>
              <a:latin typeface="Roboto"/>
              <a:ea typeface="Roboto"/>
              <a:cs typeface="Roboto"/>
              <a:sym typeface="Roboto"/>
            </a:endParaRPr>
          </a:p>
          <a:p>
            <a:pPr indent="0" lvl="0" marL="0" rtl="0" algn="l">
              <a:lnSpc>
                <a:spcPct val="138000"/>
              </a:lnSpc>
              <a:spcBef>
                <a:spcPts val="1000"/>
              </a:spcBef>
              <a:spcAft>
                <a:spcPts val="0"/>
              </a:spcAft>
              <a:buClr>
                <a:schemeClr val="dk1"/>
              </a:buClr>
              <a:buSzPts val="1100"/>
              <a:buFont typeface="Arial"/>
              <a:buNone/>
            </a:pPr>
            <a:r>
              <a:rPr lang="en" sz="1400">
                <a:solidFill>
                  <a:schemeClr val="dk1"/>
                </a:solidFill>
                <a:latin typeface="Nunito"/>
                <a:ea typeface="Nunito"/>
                <a:cs typeface="Nunito"/>
                <a:sym typeface="Nunito"/>
              </a:rPr>
              <a:t>Functional Requirements</a:t>
            </a:r>
            <a:endParaRPr sz="1400">
              <a:solidFill>
                <a:schemeClr val="dk1"/>
              </a:solidFill>
              <a:latin typeface="Nunito"/>
              <a:ea typeface="Nunito"/>
              <a:cs typeface="Nunito"/>
              <a:sym typeface="Nunito"/>
            </a:endParaRPr>
          </a:p>
          <a:p>
            <a:pPr indent="0" lvl="0" marL="0" rtl="0" algn="l">
              <a:lnSpc>
                <a:spcPct val="138000"/>
              </a:lnSpc>
              <a:spcBef>
                <a:spcPts val="1000"/>
              </a:spcBef>
              <a:spcAft>
                <a:spcPts val="0"/>
              </a:spcAft>
              <a:buClr>
                <a:schemeClr val="dk1"/>
              </a:buClr>
              <a:buSzPts val="1100"/>
              <a:buFont typeface="Arial"/>
              <a:buNone/>
            </a:pPr>
            <a:r>
              <a:rPr b="1" lang="en" sz="1200">
                <a:solidFill>
                  <a:schemeClr val="dk1"/>
                </a:solidFill>
                <a:latin typeface="Nunito"/>
                <a:ea typeface="Nunito"/>
                <a:cs typeface="Nunito"/>
                <a:sym typeface="Nunito"/>
              </a:rPr>
              <a:t>Information collection</a:t>
            </a:r>
            <a:r>
              <a:rPr lang="en" sz="1200">
                <a:solidFill>
                  <a:schemeClr val="dk1"/>
                </a:solidFill>
                <a:latin typeface="Nunito"/>
                <a:ea typeface="Nunito"/>
                <a:cs typeface="Nunito"/>
                <a:sym typeface="Nunito"/>
              </a:rPr>
              <a:t>: As the system’s main functional component is to set up a method for food insecure people to receive ACFB’s food services, it will need to gather user information, including name, location, contact, food preferences, and availability for food insecure users as well as delivery volunteers</a:t>
            </a:r>
            <a:endParaRPr sz="1200">
              <a:solidFill>
                <a:schemeClr val="dk1"/>
              </a:solidFill>
              <a:latin typeface="Nunito"/>
              <a:ea typeface="Nunito"/>
              <a:cs typeface="Nunito"/>
              <a:sym typeface="Nunito"/>
            </a:endParaRPr>
          </a:p>
          <a:p>
            <a:pPr indent="0" lvl="0" marL="0" rtl="0" algn="l">
              <a:lnSpc>
                <a:spcPct val="138000"/>
              </a:lnSpc>
              <a:spcBef>
                <a:spcPts val="1000"/>
              </a:spcBef>
              <a:spcAft>
                <a:spcPts val="0"/>
              </a:spcAft>
              <a:buNone/>
            </a:pPr>
            <a:r>
              <a:rPr b="1" lang="en" sz="1200">
                <a:solidFill>
                  <a:schemeClr val="dk1"/>
                </a:solidFill>
                <a:latin typeface="Nunito"/>
                <a:ea typeface="Nunito"/>
                <a:cs typeface="Nunito"/>
                <a:sym typeface="Nunito"/>
              </a:rPr>
              <a:t>View delivery requests’ details</a:t>
            </a:r>
            <a:r>
              <a:rPr lang="en" sz="1200">
                <a:solidFill>
                  <a:schemeClr val="dk1"/>
                </a:solidFill>
                <a:latin typeface="Nunito"/>
                <a:ea typeface="Nunito"/>
                <a:cs typeface="Nunito"/>
                <a:sym typeface="Nunito"/>
              </a:rPr>
              <a:t>: When delivery requests come in, the system should update the organizer page with new requests. This will enable organizers to effectively coordinate and set up deliveries to food insecure users with delivery volunteers.</a:t>
            </a:r>
            <a:endParaRPr sz="1200">
              <a:solidFill>
                <a:schemeClr val="dk1"/>
              </a:solidFill>
              <a:latin typeface="Nunito"/>
              <a:ea typeface="Nunito"/>
              <a:cs typeface="Nunito"/>
              <a:sym typeface="Nunito"/>
            </a:endParaRPr>
          </a:p>
          <a:p>
            <a:pPr indent="0" lvl="0" marL="0" rtl="0" algn="l">
              <a:lnSpc>
                <a:spcPct val="138000"/>
              </a:lnSpc>
              <a:spcBef>
                <a:spcPts val="1000"/>
              </a:spcBef>
              <a:spcAft>
                <a:spcPts val="0"/>
              </a:spcAft>
              <a:buClr>
                <a:schemeClr val="dk1"/>
              </a:buClr>
              <a:buSzPts val="1100"/>
              <a:buFont typeface="Arial"/>
              <a:buNone/>
            </a:pPr>
            <a:r>
              <a:rPr b="1" lang="en" sz="1200">
                <a:solidFill>
                  <a:schemeClr val="dk1"/>
                </a:solidFill>
                <a:latin typeface="Nunito"/>
                <a:ea typeface="Nunito"/>
                <a:cs typeface="Nunito"/>
                <a:sym typeface="Nunito"/>
              </a:rPr>
              <a:t>Availability feedback</a:t>
            </a:r>
            <a:r>
              <a:rPr lang="en" sz="1200">
                <a:solidFill>
                  <a:schemeClr val="dk1"/>
                </a:solidFill>
                <a:latin typeface="Nunito"/>
                <a:ea typeface="Nunito"/>
                <a:cs typeface="Nunito"/>
                <a:sym typeface="Nunito"/>
              </a:rPr>
              <a:t>: The system must be able to inform users whether delivery is available to them based on their location.</a:t>
            </a:r>
            <a:endParaRPr sz="1200">
              <a:solidFill>
                <a:schemeClr val="dk1"/>
              </a:solidFill>
              <a:latin typeface="Nunito"/>
              <a:ea typeface="Nunito"/>
              <a:cs typeface="Nunito"/>
              <a:sym typeface="Nunito"/>
            </a:endParaRPr>
          </a:p>
          <a:p>
            <a:pPr indent="0" lvl="0" marL="0" rtl="0" algn="l">
              <a:lnSpc>
                <a:spcPct val="138000"/>
              </a:lnSpc>
              <a:spcBef>
                <a:spcPts val="1000"/>
              </a:spcBef>
              <a:spcAft>
                <a:spcPts val="0"/>
              </a:spcAft>
              <a:buClr>
                <a:schemeClr val="dk1"/>
              </a:buClr>
              <a:buSzPts val="1100"/>
              <a:buFont typeface="Arial"/>
              <a:buNone/>
            </a:pPr>
            <a:r>
              <a:rPr lang="en" sz="1400">
                <a:solidFill>
                  <a:schemeClr val="dk1"/>
                </a:solidFill>
                <a:latin typeface="Nunito"/>
                <a:ea typeface="Nunito"/>
                <a:cs typeface="Nunito"/>
                <a:sym typeface="Nunito"/>
              </a:rPr>
              <a:t>Non-Functional</a:t>
            </a:r>
            <a:endParaRPr sz="1400">
              <a:solidFill>
                <a:schemeClr val="dk1"/>
              </a:solidFill>
              <a:latin typeface="Nunito"/>
              <a:ea typeface="Nunito"/>
              <a:cs typeface="Nunito"/>
              <a:sym typeface="Nunito"/>
            </a:endParaRPr>
          </a:p>
          <a:p>
            <a:pPr indent="0" lvl="0" marL="0" rtl="0" algn="l">
              <a:lnSpc>
                <a:spcPct val="138000"/>
              </a:lnSpc>
              <a:spcBef>
                <a:spcPts val="1000"/>
              </a:spcBef>
              <a:spcAft>
                <a:spcPts val="0"/>
              </a:spcAft>
              <a:buClr>
                <a:schemeClr val="dk1"/>
              </a:buClr>
              <a:buSzPts val="1100"/>
              <a:buFont typeface="Arial"/>
              <a:buNone/>
            </a:pPr>
            <a:r>
              <a:rPr b="1" lang="en" sz="1200">
                <a:solidFill>
                  <a:schemeClr val="dk1"/>
                </a:solidFill>
                <a:latin typeface="Nunito"/>
                <a:ea typeface="Nunito"/>
                <a:cs typeface="Nunito"/>
                <a:sym typeface="Nunito"/>
              </a:rPr>
              <a:t>Usability</a:t>
            </a:r>
            <a:r>
              <a:rPr lang="en" sz="1200">
                <a:solidFill>
                  <a:schemeClr val="dk1"/>
                </a:solidFill>
                <a:latin typeface="Nunito"/>
                <a:ea typeface="Nunito"/>
                <a:cs typeface="Nunito"/>
                <a:sym typeface="Nunito"/>
              </a:rPr>
              <a:t>: The system interface must facilitate the process of requesting food delivery for food insecure people. The interface must be understandable to all users and the information and actions should be presented clearly.</a:t>
            </a:r>
            <a:endParaRPr sz="1200">
              <a:solidFill>
                <a:schemeClr val="dk1"/>
              </a:solidFill>
              <a:latin typeface="Nunito"/>
              <a:ea typeface="Nunito"/>
              <a:cs typeface="Nunito"/>
              <a:sym typeface="Nunito"/>
            </a:endParaRPr>
          </a:p>
          <a:p>
            <a:pPr indent="0" lvl="0" marL="0" rtl="0" algn="l">
              <a:lnSpc>
                <a:spcPct val="138000"/>
              </a:lnSpc>
              <a:spcBef>
                <a:spcPts val="1000"/>
              </a:spcBef>
              <a:spcAft>
                <a:spcPts val="0"/>
              </a:spcAft>
              <a:buClr>
                <a:schemeClr val="dk1"/>
              </a:buClr>
              <a:buSzPts val="1100"/>
              <a:buFont typeface="Arial"/>
              <a:buNone/>
            </a:pPr>
            <a:r>
              <a:rPr b="1" lang="en" sz="1200">
                <a:solidFill>
                  <a:schemeClr val="dk1"/>
                </a:solidFill>
                <a:latin typeface="Nunito"/>
                <a:ea typeface="Nunito"/>
                <a:cs typeface="Nunito"/>
                <a:sym typeface="Nunito"/>
              </a:rPr>
              <a:t>Utility</a:t>
            </a:r>
            <a:r>
              <a:rPr lang="en" sz="1200">
                <a:solidFill>
                  <a:schemeClr val="dk1"/>
                </a:solidFill>
                <a:latin typeface="Nunito"/>
                <a:ea typeface="Nunito"/>
                <a:cs typeface="Nunito"/>
                <a:sym typeface="Nunito"/>
              </a:rPr>
              <a:t>: The interface should allow users to receive useful information and feedback from the information they input.</a:t>
            </a:r>
            <a:endParaRPr sz="1200">
              <a:solidFill>
                <a:schemeClr val="dk1"/>
              </a:solidFill>
              <a:latin typeface="Nunito"/>
              <a:ea typeface="Nunito"/>
              <a:cs typeface="Nunito"/>
              <a:sym typeface="Nunito"/>
            </a:endParaRPr>
          </a:p>
          <a:p>
            <a:pPr indent="0" lvl="0" marL="0" rtl="0" algn="l">
              <a:lnSpc>
                <a:spcPct val="138000"/>
              </a:lnSpc>
              <a:spcBef>
                <a:spcPts val="1000"/>
              </a:spcBef>
              <a:spcAft>
                <a:spcPts val="0"/>
              </a:spcAft>
              <a:buClr>
                <a:schemeClr val="dk1"/>
              </a:buClr>
              <a:buSzPts val="1100"/>
              <a:buFont typeface="Arial"/>
              <a:buNone/>
            </a:pPr>
            <a:r>
              <a:rPr b="1" lang="en" sz="1200">
                <a:solidFill>
                  <a:schemeClr val="dk1"/>
                </a:solidFill>
                <a:latin typeface="Nunito"/>
                <a:ea typeface="Nunito"/>
                <a:cs typeface="Nunito"/>
                <a:sym typeface="Nunito"/>
              </a:rPr>
              <a:t>Accessibility</a:t>
            </a:r>
            <a:r>
              <a:rPr lang="en" sz="1200">
                <a:solidFill>
                  <a:schemeClr val="dk1"/>
                </a:solidFill>
                <a:latin typeface="Nunito"/>
                <a:ea typeface="Nunito"/>
                <a:cs typeface="Nunito"/>
                <a:sym typeface="Nunito"/>
              </a:rPr>
              <a:t>: The system interface must be accessible to as many food insecure people as possible. Technological constraints involving those that don’t have access to the Internet or a smartphone or computer need to be considered in designing the prototype.</a:t>
            </a:r>
            <a:endParaRPr sz="1200">
              <a:solidFill>
                <a:schemeClr val="dk1"/>
              </a:solidFill>
              <a:latin typeface="Nunito"/>
              <a:ea typeface="Nunito"/>
              <a:cs typeface="Nunito"/>
              <a:sym typeface="Nunito"/>
            </a:endParaRPr>
          </a:p>
          <a:p>
            <a:pPr indent="0" lvl="0" marL="0" rtl="0" algn="l">
              <a:lnSpc>
                <a:spcPct val="138000"/>
              </a:lnSpc>
              <a:spcBef>
                <a:spcPts val="1000"/>
              </a:spcBef>
              <a:spcAft>
                <a:spcPts val="1000"/>
              </a:spcAft>
              <a:buClr>
                <a:schemeClr val="dk1"/>
              </a:buClr>
              <a:buSzPts val="1100"/>
              <a:buFont typeface="Arial"/>
              <a:buNone/>
            </a:pPr>
            <a:r>
              <a:rPr b="1" lang="en" sz="1200">
                <a:solidFill>
                  <a:schemeClr val="dk1"/>
                </a:solidFill>
                <a:latin typeface="Nunito"/>
                <a:ea typeface="Nunito"/>
                <a:cs typeface="Nunito"/>
                <a:sym typeface="Nunito"/>
              </a:rPr>
              <a:t>Reliability</a:t>
            </a:r>
            <a:r>
              <a:rPr lang="en" sz="1200">
                <a:solidFill>
                  <a:schemeClr val="dk1"/>
                </a:solidFill>
                <a:latin typeface="Nunito"/>
                <a:ea typeface="Nunito"/>
                <a:cs typeface="Nunito"/>
                <a:sym typeface="Nunito"/>
              </a:rPr>
              <a:t>: The system must be reliable for its users. Because it is a food delivery system, an error can result in food insecure people not receiving food and not being able to eat.</a:t>
            </a:r>
            <a:endParaRPr sz="13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11ee383f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11ee383f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FF0000"/>
                </a:solidFill>
                <a:highlight>
                  <a:srgbClr val="FFFFFF"/>
                </a:highlight>
                <a:latin typeface="Roboto"/>
                <a:ea typeface="Roboto"/>
                <a:cs typeface="Roboto"/>
                <a:sym typeface="Roboto"/>
              </a:rPr>
              <a:t>1 Minute</a:t>
            </a:r>
            <a:endParaRPr sz="1350">
              <a:solidFill>
                <a:srgbClr val="FF0000"/>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Initial Designs: Summarize the key features of each of your three initial designs. Design concepts and general dialogue styles, not details;</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Our 3 Initial designs were a web application, flyer w/ text service, and a mobile application.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The web app is an addition to the existing ACFB website in which users are able to schedule up to 3 food deliveries in one order.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The flyer w/ text service allows </a:t>
            </a:r>
            <a:r>
              <a:rPr lang="en" sz="1350">
                <a:solidFill>
                  <a:schemeClr val="dk1"/>
                </a:solidFill>
                <a:highlight>
                  <a:srgbClr val="FFFFFF"/>
                </a:highlight>
                <a:latin typeface="Roboto"/>
                <a:ea typeface="Roboto"/>
                <a:cs typeface="Roboto"/>
                <a:sym typeface="Roboto"/>
              </a:rPr>
              <a:t>users</a:t>
            </a:r>
            <a:r>
              <a:rPr lang="en" sz="1350">
                <a:solidFill>
                  <a:schemeClr val="dk1"/>
                </a:solidFill>
                <a:highlight>
                  <a:srgbClr val="FFFFFF"/>
                </a:highlight>
                <a:latin typeface="Roboto"/>
                <a:ea typeface="Roboto"/>
                <a:cs typeface="Roboto"/>
                <a:sym typeface="Roboto"/>
              </a:rPr>
              <a:t> to schedule food deliveries through texting a phone number, and our 3rd design, the mobile app,  has 2 main features: requesting a food delivery and tracking the status of a food delivery.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The main </a:t>
            </a:r>
            <a:r>
              <a:rPr lang="en" sz="1350">
                <a:solidFill>
                  <a:schemeClr val="dk1"/>
                </a:solidFill>
                <a:highlight>
                  <a:srgbClr val="FFFFFF"/>
                </a:highlight>
                <a:latin typeface="Roboto"/>
                <a:ea typeface="Roboto"/>
                <a:cs typeface="Roboto"/>
                <a:sym typeface="Roboto"/>
              </a:rPr>
              <a:t>difference</a:t>
            </a:r>
            <a:r>
              <a:rPr lang="en" sz="1350">
                <a:solidFill>
                  <a:schemeClr val="dk1"/>
                </a:solidFill>
                <a:highlight>
                  <a:srgbClr val="FFFFFF"/>
                </a:highlight>
                <a:latin typeface="Roboto"/>
                <a:ea typeface="Roboto"/>
                <a:cs typeface="Roboto"/>
                <a:sym typeface="Roboto"/>
              </a:rPr>
              <a:t> </a:t>
            </a:r>
            <a:r>
              <a:rPr lang="en" sz="1350">
                <a:solidFill>
                  <a:schemeClr val="dk1"/>
                </a:solidFill>
                <a:highlight>
                  <a:srgbClr val="FFFFFF"/>
                </a:highlight>
                <a:latin typeface="Roboto"/>
                <a:ea typeface="Roboto"/>
                <a:cs typeface="Roboto"/>
                <a:sym typeface="Roboto"/>
              </a:rPr>
              <a:t>between the 3 designs are the platforms in which they exist. </a:t>
            </a:r>
            <a:r>
              <a:rPr lang="en" sz="1350">
                <a:solidFill>
                  <a:schemeClr val="dk1"/>
                </a:solidFill>
                <a:highlight>
                  <a:srgbClr val="FFFFFF"/>
                </a:highlight>
                <a:latin typeface="Roboto"/>
                <a:ea typeface="Roboto"/>
                <a:cs typeface="Roboto"/>
                <a:sym typeface="Roboto"/>
              </a:rPr>
              <a:t>All three designs would allow users to schedule food delivery, select food preferences, and input dietary needs as needed. </a:t>
            </a:r>
            <a:endParaRPr sz="13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11ee383f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11ee383f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FF0000"/>
                </a:solidFill>
                <a:highlight>
                  <a:schemeClr val="lt1"/>
                </a:highlight>
                <a:latin typeface="Roboto"/>
                <a:ea typeface="Roboto"/>
                <a:cs typeface="Roboto"/>
                <a:sym typeface="Roboto"/>
              </a:rPr>
              <a:t>1 Minute</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Narrowing process: What final prototype did you choose, and why? </a:t>
            </a:r>
            <a:endParaRPr sz="1300">
              <a:solidFill>
                <a:schemeClr val="dk1"/>
              </a:solidFill>
            </a:endParaRPr>
          </a:p>
          <a:p>
            <a:pPr indent="457200" lvl="0" marL="0" rtl="0" algn="l">
              <a:lnSpc>
                <a:spcPct val="138000"/>
              </a:lnSpc>
              <a:spcBef>
                <a:spcPts val="1000"/>
              </a:spcBef>
              <a:spcAft>
                <a:spcPts val="0"/>
              </a:spcAft>
              <a:buNone/>
            </a:pPr>
            <a:r>
              <a:rPr lang="en" sz="1200">
                <a:solidFill>
                  <a:schemeClr val="dk1"/>
                </a:solidFill>
                <a:latin typeface="Nunito"/>
                <a:ea typeface="Nunito"/>
                <a:cs typeface="Nunito"/>
                <a:sym typeface="Nunito"/>
              </a:rPr>
              <a:t>We chose the website as our final prototype because it rated the highest amongst our evaluation criteria as well as in the feedback from the poster session. The website would be able to support all of the </a:t>
            </a:r>
            <a:r>
              <a:rPr lang="en" sz="1200">
                <a:solidFill>
                  <a:schemeClr val="dk1"/>
                </a:solidFill>
                <a:latin typeface="Nunito"/>
                <a:ea typeface="Nunito"/>
                <a:cs typeface="Nunito"/>
                <a:sym typeface="Nunito"/>
              </a:rPr>
              <a:t>functionality</a:t>
            </a:r>
            <a:r>
              <a:rPr lang="en" sz="1200">
                <a:solidFill>
                  <a:schemeClr val="dk1"/>
                </a:solidFill>
                <a:latin typeface="Nunito"/>
                <a:ea typeface="Nunito"/>
                <a:cs typeface="Nunito"/>
                <a:sym typeface="Nunito"/>
              </a:rPr>
              <a:t> needed for users to accomplish their tasks by providing a richer interface for more information and feedback. This enables the system to meet the functional requirements, including collecting information from users</a:t>
            </a:r>
            <a:r>
              <a:rPr lang="en" sz="1200">
                <a:solidFill>
                  <a:schemeClr val="dk1"/>
                </a:solidFill>
                <a:latin typeface="Nunito"/>
                <a:ea typeface="Nunito"/>
                <a:cs typeface="Nunito"/>
                <a:sym typeface="Nunito"/>
              </a:rPr>
              <a:t>, providing feedback, </a:t>
            </a:r>
            <a:r>
              <a:rPr lang="en" sz="1200">
                <a:solidFill>
                  <a:schemeClr val="dk1"/>
                </a:solidFill>
                <a:latin typeface="Nunito"/>
                <a:ea typeface="Nunito"/>
                <a:cs typeface="Nunito"/>
                <a:sym typeface="Nunito"/>
              </a:rPr>
              <a:t>and showing delivery request details. The web interface would be easier to navigate when providing information, as well as when looking at data. In addition, from our survey in P1, we found that most users had access to a laptop device and the Internet, so 99.7% of users would be able to use our website. The system is also accessible in the case that the users don’t have access by providing the opportunity for users to go to public spaces like libraries to use laptops to access the website. </a:t>
            </a:r>
            <a:r>
              <a:rPr lang="en" sz="1350">
                <a:solidFill>
                  <a:srgbClr val="1A9988"/>
                </a:solidFill>
                <a:highlight>
                  <a:schemeClr val="lt1"/>
                </a:highlight>
                <a:latin typeface="Roboto"/>
                <a:ea typeface="Roboto"/>
                <a:cs typeface="Roboto"/>
                <a:sym typeface="Roboto"/>
              </a:rPr>
              <a:t>All in all,</a:t>
            </a:r>
            <a:r>
              <a:rPr lang="en" sz="1450">
                <a:solidFill>
                  <a:srgbClr val="1A9988"/>
                </a:solidFill>
                <a:highlight>
                  <a:schemeClr val="lt1"/>
                </a:highlight>
              </a:rPr>
              <a:t> </a:t>
            </a:r>
            <a:r>
              <a:rPr lang="en" sz="1300">
                <a:solidFill>
                  <a:srgbClr val="1A9988"/>
                </a:solidFill>
              </a:rPr>
              <a:t>the website easily meets all of our functional requirements, scored the highest when evaluated against our evaluation criteria, and was the most accessible for users. </a:t>
            </a:r>
            <a:endParaRPr sz="1300">
              <a:solidFill>
                <a:srgbClr val="1A9988"/>
              </a:solidFill>
            </a:endParaRPr>
          </a:p>
          <a:p>
            <a:pPr indent="0" lvl="0" marL="0" rtl="0" algn="l">
              <a:spcBef>
                <a:spcPts val="1000"/>
              </a:spcBef>
              <a:spcAft>
                <a:spcPts val="0"/>
              </a:spcAft>
              <a:buNone/>
            </a:pPr>
            <a:r>
              <a:t/>
            </a:r>
            <a:endParaRPr sz="1300">
              <a:solidFill>
                <a:srgbClr val="1A9988"/>
              </a:solidFill>
            </a:endParaRPr>
          </a:p>
          <a:p>
            <a:pPr indent="457200" lvl="0" marL="0" rtl="0" algn="l">
              <a:lnSpc>
                <a:spcPct val="138000"/>
              </a:lnSpc>
              <a:spcBef>
                <a:spcPts val="100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0" lvl="0" marL="0" rtl="0" algn="l">
              <a:spcBef>
                <a:spcPts val="1000"/>
              </a:spcBef>
              <a:spcAft>
                <a:spcPts val="0"/>
              </a:spcAft>
              <a:buNone/>
            </a:pPr>
            <a:r>
              <a:t/>
            </a:r>
            <a:endParaRPr sz="13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11ee383f9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11ee383f9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FF0000"/>
                </a:solidFill>
                <a:highlight>
                  <a:schemeClr val="lt1"/>
                </a:highlight>
                <a:latin typeface="Roboto"/>
                <a:ea typeface="Roboto"/>
                <a:cs typeface="Roboto"/>
                <a:sym typeface="Roboto"/>
              </a:rPr>
              <a:t>2</a:t>
            </a:r>
            <a:r>
              <a:rPr lang="en" sz="1350">
                <a:solidFill>
                  <a:srgbClr val="FF0000"/>
                </a:solidFill>
                <a:highlight>
                  <a:schemeClr val="lt1"/>
                </a:highlight>
                <a:latin typeface="Roboto"/>
                <a:ea typeface="Roboto"/>
                <a:cs typeface="Roboto"/>
                <a:sym typeface="Roboto"/>
              </a:rPr>
              <a:t> Minutes</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Final Prototype Demo Video: A very fast walk-through of the prototype you built for evaluation (including any changes you made during the evaluation 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11ee383f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11ee383f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latin typeface="Roboto"/>
                <a:ea typeface="Roboto"/>
                <a:cs typeface="Roboto"/>
                <a:sym typeface="Roboto"/>
              </a:rPr>
              <a:t>We evaluated our prototype by</a:t>
            </a:r>
            <a:r>
              <a:rPr lang="en" sz="1250">
                <a:solidFill>
                  <a:schemeClr val="dk1"/>
                </a:solidFill>
                <a:highlight>
                  <a:schemeClr val="lt1"/>
                </a:highlight>
                <a:latin typeface="Roboto"/>
                <a:ea typeface="Roboto"/>
                <a:cs typeface="Roboto"/>
                <a:sym typeface="Roboto"/>
              </a:rPr>
              <a:t> asking 10 proxy users to complete a set of 3 tasks, including signing up to </a:t>
            </a:r>
            <a:r>
              <a:rPr lang="en" sz="1250">
                <a:solidFill>
                  <a:schemeClr val="dk1"/>
                </a:solidFill>
                <a:highlight>
                  <a:schemeClr val="lt1"/>
                </a:highlight>
                <a:latin typeface="Roboto"/>
                <a:ea typeface="Roboto"/>
                <a:cs typeface="Roboto"/>
                <a:sym typeface="Roboto"/>
              </a:rPr>
              <a:t>receive</a:t>
            </a:r>
            <a:r>
              <a:rPr lang="en" sz="1250">
                <a:solidFill>
                  <a:schemeClr val="dk1"/>
                </a:solidFill>
                <a:highlight>
                  <a:schemeClr val="lt1"/>
                </a:highlight>
                <a:latin typeface="Roboto"/>
                <a:ea typeface="Roboto"/>
                <a:cs typeface="Roboto"/>
                <a:sym typeface="Roboto"/>
              </a:rPr>
              <a:t> a food delivery, signing up to deliver food, and signing in to view the sign ups. We evaluated these tasks using criteria such as whether or not the users were able to complete the tasks, the amount of time it took to complete each task, the number of extra clicks </a:t>
            </a:r>
            <a:r>
              <a:rPr lang="en" sz="1250">
                <a:solidFill>
                  <a:schemeClr val="dk1"/>
                </a:solidFill>
                <a:highlight>
                  <a:schemeClr val="lt1"/>
                </a:highlight>
                <a:latin typeface="Roboto"/>
                <a:ea typeface="Roboto"/>
                <a:cs typeface="Roboto"/>
                <a:sym typeface="Roboto"/>
              </a:rPr>
              <a:t>each</a:t>
            </a:r>
            <a:r>
              <a:rPr lang="en" sz="1250">
                <a:solidFill>
                  <a:schemeClr val="dk1"/>
                </a:solidFill>
                <a:highlight>
                  <a:schemeClr val="lt1"/>
                </a:highlight>
                <a:latin typeface="Roboto"/>
                <a:ea typeface="Roboto"/>
                <a:cs typeface="Roboto"/>
                <a:sym typeface="Roboto"/>
              </a:rPr>
              <a:t> proxy user used to complete the tasks, an ease-of-use rating out of 5 for each task, and through asking the users to answer a series of open-ended questions relating to both the aesthetics and utility of the prototype. The answers to one of those questions, which was asking users to give 3 adjectives to describe the prototype, can be seen in the word bubble to the right. Everyone evaluated was able to complete each task, and tasks 1 and 2, which were signing up to receive a food delivery and signing up to deliver food, </a:t>
            </a:r>
            <a:r>
              <a:rPr lang="en" sz="1250">
                <a:solidFill>
                  <a:schemeClr val="dk1"/>
                </a:solidFill>
                <a:highlight>
                  <a:schemeClr val="lt1"/>
                </a:highlight>
                <a:latin typeface="Roboto"/>
                <a:ea typeface="Roboto"/>
                <a:cs typeface="Roboto"/>
                <a:sym typeface="Roboto"/>
              </a:rPr>
              <a:t>respectively</a:t>
            </a:r>
            <a:r>
              <a:rPr lang="en" sz="1250">
                <a:solidFill>
                  <a:schemeClr val="dk1"/>
                </a:solidFill>
                <a:highlight>
                  <a:schemeClr val="lt1"/>
                </a:highlight>
                <a:latin typeface="Roboto"/>
                <a:ea typeface="Roboto"/>
                <a:cs typeface="Roboto"/>
                <a:sym typeface="Roboto"/>
              </a:rPr>
              <a:t>, received an average ease-of-use rating above </a:t>
            </a:r>
            <a:r>
              <a:rPr lang="en" sz="1250">
                <a:solidFill>
                  <a:schemeClr val="dk1"/>
                </a:solidFill>
                <a:highlight>
                  <a:schemeClr val="lt1"/>
                </a:highlight>
                <a:latin typeface="Roboto"/>
                <a:ea typeface="Roboto"/>
                <a:cs typeface="Roboto"/>
                <a:sym typeface="Roboto"/>
              </a:rPr>
              <a:t>4/5</a:t>
            </a:r>
            <a:r>
              <a:rPr lang="en" sz="1250">
                <a:solidFill>
                  <a:schemeClr val="dk1"/>
                </a:solidFill>
                <a:highlight>
                  <a:schemeClr val="lt1"/>
                </a:highlight>
                <a:latin typeface="Roboto"/>
                <a:ea typeface="Roboto"/>
                <a:cs typeface="Roboto"/>
                <a:sym typeface="Roboto"/>
              </a:rPr>
              <a:t>, implying that the tasks were easy </a:t>
            </a:r>
            <a:r>
              <a:rPr lang="en" sz="1250">
                <a:solidFill>
                  <a:schemeClr val="dk1"/>
                </a:solidFill>
                <a:highlight>
                  <a:schemeClr val="lt1"/>
                </a:highlight>
                <a:latin typeface="Roboto"/>
                <a:ea typeface="Roboto"/>
                <a:cs typeface="Roboto"/>
                <a:sym typeface="Roboto"/>
              </a:rPr>
              <a:t>enough</a:t>
            </a:r>
            <a:r>
              <a:rPr lang="en" sz="1250">
                <a:solidFill>
                  <a:schemeClr val="dk1"/>
                </a:solidFill>
                <a:highlight>
                  <a:schemeClr val="lt1"/>
                </a:highlight>
                <a:latin typeface="Roboto"/>
                <a:ea typeface="Roboto"/>
                <a:cs typeface="Roboto"/>
                <a:sym typeface="Roboto"/>
              </a:rPr>
              <a:t> for users to complete without much change to the prototype. </a:t>
            </a:r>
            <a:r>
              <a:rPr lang="en" sz="1250">
                <a:solidFill>
                  <a:schemeClr val="dk1"/>
                </a:solidFill>
                <a:highlight>
                  <a:schemeClr val="lt1"/>
                </a:highlight>
                <a:latin typeface="Roboto"/>
                <a:ea typeface="Roboto"/>
                <a:cs typeface="Roboto"/>
                <a:sym typeface="Roboto"/>
              </a:rPr>
              <a:t>There was some confusion for task 2 about the differences in the volunteering positions, however. </a:t>
            </a:r>
            <a:r>
              <a:rPr lang="en" sz="1250">
                <a:solidFill>
                  <a:schemeClr val="dk1"/>
                </a:solidFill>
                <a:highlight>
                  <a:schemeClr val="lt1"/>
                </a:highlight>
                <a:latin typeface="Roboto"/>
                <a:ea typeface="Roboto"/>
                <a:cs typeface="Roboto"/>
                <a:sym typeface="Roboto"/>
              </a:rPr>
              <a:t>Users completed task 1 in an average of 8.3 seconds per necessary click, and they completed task 2 in an average of 14.3 seconds per necessary click. Task 3 caused significant confusion for many of the users as the location of the sign in button did not seem to be obvious or intuitive, and one user even said that they would not be able to locate the sign in button without assistance. </a:t>
            </a:r>
            <a:r>
              <a:rPr lang="en" sz="1250">
                <a:solidFill>
                  <a:schemeClr val="dk1"/>
                </a:solidFill>
                <a:highlight>
                  <a:schemeClr val="lt1"/>
                </a:highlight>
                <a:latin typeface="Roboto"/>
                <a:ea typeface="Roboto"/>
                <a:cs typeface="Roboto"/>
                <a:sym typeface="Roboto"/>
              </a:rPr>
              <a:t>The ease of use rating was only 3.5 out of 5 for this tasks, </a:t>
            </a:r>
            <a:r>
              <a:rPr lang="en" sz="1250">
                <a:solidFill>
                  <a:schemeClr val="dk1"/>
                </a:solidFill>
                <a:highlight>
                  <a:schemeClr val="lt1"/>
                </a:highlight>
                <a:latin typeface="Roboto"/>
                <a:ea typeface="Roboto"/>
                <a:cs typeface="Roboto"/>
                <a:sym typeface="Roboto"/>
              </a:rPr>
              <a:t>and users completed this task in an average of 22.3 seconds per necessary click, which is significantly greater than that of tasks 1 and 2</a:t>
            </a:r>
            <a:r>
              <a:rPr lang="en" sz="1250">
                <a:solidFill>
                  <a:schemeClr val="dk1"/>
                </a:solidFill>
                <a:highlight>
                  <a:schemeClr val="lt1"/>
                </a:highlight>
                <a:latin typeface="Roboto"/>
                <a:ea typeface="Roboto"/>
                <a:cs typeface="Roboto"/>
                <a:sym typeface="Roboto"/>
              </a:rPr>
              <a:t>. </a:t>
            </a:r>
            <a:r>
              <a:rPr lang="en" sz="1250">
                <a:solidFill>
                  <a:schemeClr val="dk1"/>
                </a:solidFill>
                <a:highlight>
                  <a:schemeClr val="lt1"/>
                </a:highlight>
                <a:latin typeface="Roboto"/>
                <a:ea typeface="Roboto"/>
                <a:cs typeface="Roboto"/>
                <a:sym typeface="Roboto"/>
              </a:rPr>
              <a:t>there was also an average of 0.9 extra clicks per necessary click, which was significantly greater than the average extra click per necessary click of the other 2 tasks. </a:t>
            </a:r>
            <a:endParaRPr sz="12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50">
                <a:solidFill>
                  <a:srgbClr val="FF0000"/>
                </a:solidFill>
                <a:highlight>
                  <a:schemeClr val="lt1"/>
                </a:highlight>
                <a:latin typeface="Roboto"/>
                <a:ea typeface="Roboto"/>
                <a:cs typeface="Roboto"/>
                <a:sym typeface="Roboto"/>
              </a:rPr>
              <a:t>2-3 minutes (or more)</a:t>
            </a:r>
            <a:r>
              <a:rPr lang="en" sz="1350">
                <a:solidFill>
                  <a:srgbClr val="1A9988"/>
                </a:solidFill>
                <a:highlight>
                  <a:schemeClr val="lt1"/>
                </a:highlight>
                <a:latin typeface="Roboto"/>
                <a:ea typeface="Roboto"/>
                <a:cs typeface="Roboto"/>
                <a:sym typeface="Roboto"/>
              </a:rPr>
              <a:t>.</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Evaluation results: What did you learn about your prototype? Give quantitative and qualitative results from your evaluation. If you have a lot of results, emphasize the most interesting / useful. </a:t>
            </a:r>
            <a:endParaRPr sz="135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Demographic questions</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Number of clicks required to complete task</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Time required to complete task</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Number of clarifying questions needed to complete task</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Questions regarding ease of use</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Follow up interview questions regarding open ended feedback</a:t>
            </a:r>
            <a:endParaRPr sz="1200">
              <a:solidFill>
                <a:schemeClr val="dk1"/>
              </a:solidFill>
              <a:latin typeface="Nunito"/>
              <a:ea typeface="Nunito"/>
              <a:cs typeface="Nunito"/>
              <a:sym typeface="Nunito"/>
            </a:endParaRPr>
          </a:p>
          <a:p>
            <a:pPr indent="0" lvl="0" marL="0" rtl="0" algn="l">
              <a:spcBef>
                <a:spcPts val="0"/>
              </a:spcBef>
              <a:spcAft>
                <a:spcPts val="0"/>
              </a:spcAft>
              <a:buNone/>
            </a:pPr>
            <a:r>
              <a:t/>
            </a:r>
            <a:endParaRPr sz="13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11ee383f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11ee383f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FF0000"/>
                </a:solidFill>
                <a:highlight>
                  <a:schemeClr val="lt1"/>
                </a:highlight>
                <a:latin typeface="Roboto"/>
                <a:ea typeface="Roboto"/>
                <a:cs typeface="Roboto"/>
                <a:sym typeface="Roboto"/>
              </a:rPr>
              <a:t>30 Seconds</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Changes to Prototype: What changes did you make to the prototype during testing, if any? What changes would you make now, based on the testing? </a:t>
            </a:r>
            <a:r>
              <a:rPr lang="en" sz="1350">
                <a:solidFill>
                  <a:srgbClr val="FF0000"/>
                </a:solidFill>
                <a:highlight>
                  <a:srgbClr val="FFFFFF"/>
                </a:highlight>
                <a:latin typeface="Roboto"/>
                <a:ea typeface="Roboto"/>
                <a:cs typeface="Roboto"/>
                <a:sym typeface="Roboto"/>
              </a:rPr>
              <a:t>(optional)</a:t>
            </a:r>
            <a:r>
              <a:rPr lang="en" sz="1350">
                <a:solidFill>
                  <a:schemeClr val="dk1"/>
                </a:solidFill>
                <a:highlight>
                  <a:srgbClr val="FFFFFF"/>
                </a:highlight>
                <a:latin typeface="Roboto"/>
                <a:ea typeface="Roboto"/>
                <a:cs typeface="Roboto"/>
                <a:sym typeface="Roboto"/>
              </a:rPr>
              <a:t>, 1 PPt.</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Based on our participation tests, we would change the sign in button to include the text “Admin” and have a rectangular box around it so that it is clear that the sign in is only for ACFB admins and make it easy for them to find the sign in button because our participants struggled locating it since the text was small and discreet. Other design alterations we would make to our prototype is to include an “email” text input field for the delivery request form so users can receive a delivery confirmation email. We would also include an independent “volunteer” button so that our volunteers are able to easily access the volunteer page. </a:t>
            </a:r>
            <a:endParaRPr sz="13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11ee383f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11ee383f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FF0000"/>
                </a:solidFill>
                <a:highlight>
                  <a:schemeClr val="lt1"/>
                </a:highlight>
                <a:latin typeface="Roboto"/>
                <a:ea typeface="Roboto"/>
                <a:cs typeface="Roboto"/>
                <a:sym typeface="Roboto"/>
              </a:rPr>
              <a:t>30sec</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Lessons Learned: What take-away lessons did you learn from the entire project, what would you do differently (and why)if you were to start over again - both in terms of the dynamics/structure of the group process itself, and in terms of the project?, 1 PPt.</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chemeClr val="dk1"/>
                </a:solidFill>
                <a:highlight>
                  <a:srgbClr val="FFFFFF"/>
                </a:highlight>
                <a:latin typeface="Roboto"/>
                <a:ea typeface="Roboto"/>
                <a:cs typeface="Roboto"/>
                <a:sym typeface="Roboto"/>
              </a:rPr>
              <a:t>Overall, the lessons we took away from the project is that no design is perfect and there can always be changes made to the prototype and as UI researchers, we need to put ourselves in the perspective of the User. Lastly, testing the prototype is important in order to see if the product is user friendly and make alterations. If we were to start over again, one thing we would do differently is get a different demographic of users who are closer to real ACFB users rather than proxy users to survey and test our prototype to get more accurate results and get better feedback on what could be improved. </a:t>
            </a:r>
            <a:endParaRPr sz="1350">
              <a:solidFill>
                <a:schemeClr val="dk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UI French Fry</a:t>
            </a:r>
            <a:endParaRPr/>
          </a:p>
          <a:p>
            <a:pPr indent="0" lvl="0" marL="0" rtl="0" algn="l">
              <a:spcBef>
                <a:spcPts val="0"/>
              </a:spcBef>
              <a:spcAft>
                <a:spcPts val="0"/>
              </a:spcAft>
              <a:buNone/>
            </a:pPr>
            <a:r>
              <a:t/>
            </a:r>
            <a:endParaRPr sz="1700"/>
          </a:p>
          <a:p>
            <a:pPr indent="0" lvl="0" marL="0" rtl="0" algn="l">
              <a:spcBef>
                <a:spcPts val="0"/>
              </a:spcBef>
              <a:spcAft>
                <a:spcPts val="0"/>
              </a:spcAft>
              <a:buNone/>
            </a:pPr>
            <a:r>
              <a:rPr lang="en" sz="1700"/>
              <a:t>Atlanta Community Food Bank (ACFB)</a:t>
            </a:r>
            <a:endParaRPr sz="17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Emma Hanson, Erin Kim, Hye Lim (Hannah) Kim, Philena Yang, Zehao (Tim) Tan</a:t>
            </a:r>
            <a:endParaRPr/>
          </a:p>
        </p:txBody>
      </p:sp>
      <p:pic>
        <p:nvPicPr>
          <p:cNvPr id="88" name="Google Shape;88;p13"/>
          <p:cNvPicPr preferRelativeResize="0"/>
          <p:nvPr/>
        </p:nvPicPr>
        <p:blipFill>
          <a:blip r:embed="rId3">
            <a:alphaModFix/>
          </a:blip>
          <a:stretch>
            <a:fillRect/>
          </a:stretch>
        </p:blipFill>
        <p:spPr>
          <a:xfrm>
            <a:off x="4502500" y="1174875"/>
            <a:ext cx="620150" cy="795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 </a:t>
            </a:r>
            <a:endParaRPr/>
          </a:p>
        </p:txBody>
      </p:sp>
      <p:sp>
        <p:nvSpPr>
          <p:cNvPr id="94" name="Google Shape;94;p14"/>
          <p:cNvSpPr txBox="1"/>
          <p:nvPr>
            <p:ph idx="1" type="body"/>
          </p:nvPr>
        </p:nvSpPr>
        <p:spPr>
          <a:xfrm>
            <a:off x="729450" y="1942550"/>
            <a:ext cx="7688700" cy="1178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Accessing food and resources provided by Atlanta Community Food Bank is a big issue for food insecure people</a:t>
            </a:r>
            <a:endParaRPr/>
          </a:p>
          <a:p>
            <a:pPr indent="-311150" lvl="0" marL="457200" rtl="0" algn="l">
              <a:spcBef>
                <a:spcPts val="0"/>
              </a:spcBef>
              <a:spcAft>
                <a:spcPts val="0"/>
              </a:spcAft>
              <a:buSzPts val="1300"/>
              <a:buChar char="●"/>
            </a:pPr>
            <a:r>
              <a:rPr lang="en"/>
              <a:t>Our System: support accessibility needs by establishing an ACFB delivery service in and outside of metro Atlanta</a:t>
            </a:r>
            <a:endParaRPr/>
          </a:p>
        </p:txBody>
      </p:sp>
      <p:sp>
        <p:nvSpPr>
          <p:cNvPr id="95" name="Google Shape;95;p14"/>
          <p:cNvSpPr txBox="1"/>
          <p:nvPr>
            <p:ph idx="1" type="body"/>
          </p:nvPr>
        </p:nvSpPr>
        <p:spPr>
          <a:xfrm>
            <a:off x="729450" y="3019525"/>
            <a:ext cx="3923400" cy="1443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User Groups</a:t>
            </a:r>
            <a:endParaRPr/>
          </a:p>
          <a:p>
            <a:pPr indent="-304800" lvl="1" marL="914400" rtl="0" algn="l">
              <a:spcBef>
                <a:spcPts val="0"/>
              </a:spcBef>
              <a:spcAft>
                <a:spcPts val="0"/>
              </a:spcAft>
              <a:buSzPts val="1200"/>
              <a:buChar char="○"/>
            </a:pPr>
            <a:r>
              <a:rPr lang="en" sz="1200"/>
              <a:t>Primary: food insecure people and ACFB organizers</a:t>
            </a:r>
            <a:endParaRPr sz="1200"/>
          </a:p>
          <a:p>
            <a:pPr indent="-304800" lvl="1" marL="914400" rtl="0" algn="l">
              <a:spcBef>
                <a:spcPts val="0"/>
              </a:spcBef>
              <a:spcAft>
                <a:spcPts val="0"/>
              </a:spcAft>
              <a:buSzPts val="1200"/>
              <a:buChar char="○"/>
            </a:pPr>
            <a:r>
              <a:rPr lang="en" sz="1200"/>
              <a:t>Secondary: ACFB volunteers</a:t>
            </a:r>
            <a:endParaRPr sz="1200"/>
          </a:p>
          <a:p>
            <a:pPr indent="-304800" lvl="1" marL="914400" rtl="0" algn="l">
              <a:spcBef>
                <a:spcPts val="0"/>
              </a:spcBef>
              <a:spcAft>
                <a:spcPts val="0"/>
              </a:spcAft>
              <a:buSzPts val="1200"/>
              <a:buChar char="○"/>
            </a:pPr>
            <a:r>
              <a:rPr lang="en" sz="1200"/>
              <a:t>Tertiary: ACFB donors</a:t>
            </a:r>
            <a:endParaRPr sz="1200"/>
          </a:p>
        </p:txBody>
      </p:sp>
      <p:sp>
        <p:nvSpPr>
          <p:cNvPr id="96" name="Google Shape;96;p14"/>
          <p:cNvSpPr txBox="1"/>
          <p:nvPr>
            <p:ph idx="1" type="body"/>
          </p:nvPr>
        </p:nvSpPr>
        <p:spPr>
          <a:xfrm>
            <a:off x="4485325" y="3019525"/>
            <a:ext cx="3932700" cy="1443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Tasks</a:t>
            </a:r>
            <a:endParaRPr/>
          </a:p>
          <a:p>
            <a:pPr indent="-298450" lvl="1" marL="914400" rtl="0" algn="l">
              <a:spcBef>
                <a:spcPts val="0"/>
              </a:spcBef>
              <a:spcAft>
                <a:spcPts val="0"/>
              </a:spcAft>
              <a:buSzPts val="1100"/>
              <a:buChar char="○"/>
            </a:pPr>
            <a:r>
              <a:rPr lang="en"/>
              <a:t>Schedule a food delivery via the ACFB website</a:t>
            </a:r>
            <a:endParaRPr/>
          </a:p>
          <a:p>
            <a:pPr indent="-298450" lvl="1" marL="914400" rtl="0" algn="l">
              <a:spcBef>
                <a:spcPts val="0"/>
              </a:spcBef>
              <a:spcAft>
                <a:spcPts val="0"/>
              </a:spcAft>
              <a:buSzPts val="1100"/>
              <a:buChar char="○"/>
            </a:pPr>
            <a:r>
              <a:rPr lang="en"/>
              <a:t>Sign up to volunteer to delivery food via the ACFB website</a:t>
            </a:r>
            <a:endParaRPr/>
          </a:p>
          <a:p>
            <a:pPr indent="-298450" lvl="1" marL="914400" rtl="0" algn="l">
              <a:spcBef>
                <a:spcPts val="0"/>
              </a:spcBef>
              <a:spcAft>
                <a:spcPts val="0"/>
              </a:spcAft>
              <a:buSzPts val="1100"/>
              <a:buChar char="○"/>
            </a:pPr>
            <a:r>
              <a:rPr lang="en"/>
              <a:t>View delivery requests to coordinate volunteers via the organizer portal</a:t>
            </a:r>
            <a:endParaRPr/>
          </a:p>
        </p:txBody>
      </p:sp>
      <p:pic>
        <p:nvPicPr>
          <p:cNvPr id="97" name="Google Shape;97;p14"/>
          <p:cNvPicPr preferRelativeResize="0"/>
          <p:nvPr/>
        </p:nvPicPr>
        <p:blipFill>
          <a:blip r:embed="rId3">
            <a:alphaModFix/>
          </a:blip>
          <a:stretch>
            <a:fillRect/>
          </a:stretch>
        </p:blipFill>
        <p:spPr>
          <a:xfrm>
            <a:off x="7289725" y="566250"/>
            <a:ext cx="1513075" cy="872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a:t>
            </a:r>
            <a:endParaRPr/>
          </a:p>
        </p:txBody>
      </p:sp>
      <p:sp>
        <p:nvSpPr>
          <p:cNvPr id="103" name="Google Shape;103;p15"/>
          <p:cNvSpPr txBox="1"/>
          <p:nvPr>
            <p:ph idx="1" type="body"/>
          </p:nvPr>
        </p:nvSpPr>
        <p:spPr>
          <a:xfrm>
            <a:off x="729450" y="2078875"/>
            <a:ext cx="3704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Functional</a:t>
            </a:r>
            <a:endParaRPr/>
          </a:p>
          <a:p>
            <a:pPr indent="-311150" lvl="0" marL="457200" rtl="0" algn="l">
              <a:spcBef>
                <a:spcPts val="1200"/>
              </a:spcBef>
              <a:spcAft>
                <a:spcPts val="0"/>
              </a:spcAft>
              <a:buSzPts val="1300"/>
              <a:buChar char="●"/>
            </a:pPr>
            <a:r>
              <a:rPr lang="en"/>
              <a:t>Information collection</a:t>
            </a:r>
            <a:endParaRPr/>
          </a:p>
          <a:p>
            <a:pPr indent="-311150" lvl="0" marL="457200" rtl="0" algn="l">
              <a:spcBef>
                <a:spcPts val="0"/>
              </a:spcBef>
              <a:spcAft>
                <a:spcPts val="0"/>
              </a:spcAft>
              <a:buSzPts val="1300"/>
              <a:buChar char="●"/>
            </a:pPr>
            <a:r>
              <a:rPr lang="en"/>
              <a:t>View delivery requests’ details</a:t>
            </a:r>
            <a:endParaRPr/>
          </a:p>
          <a:p>
            <a:pPr indent="-311150" lvl="0" marL="457200" rtl="0" algn="l">
              <a:spcBef>
                <a:spcPts val="0"/>
              </a:spcBef>
              <a:spcAft>
                <a:spcPts val="0"/>
              </a:spcAft>
              <a:buSzPts val="1300"/>
              <a:buChar char="●"/>
            </a:pPr>
            <a:r>
              <a:rPr lang="en"/>
              <a:t>Availability feedback</a:t>
            </a:r>
            <a:endParaRPr/>
          </a:p>
        </p:txBody>
      </p:sp>
      <p:sp>
        <p:nvSpPr>
          <p:cNvPr id="104" name="Google Shape;104;p15"/>
          <p:cNvSpPr txBox="1"/>
          <p:nvPr>
            <p:ph idx="1" type="body"/>
          </p:nvPr>
        </p:nvSpPr>
        <p:spPr>
          <a:xfrm>
            <a:off x="4572000" y="2078875"/>
            <a:ext cx="3704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Non-Functional</a:t>
            </a:r>
            <a:endParaRPr/>
          </a:p>
          <a:p>
            <a:pPr indent="-311150" lvl="0" marL="457200" rtl="0" algn="l">
              <a:spcBef>
                <a:spcPts val="1200"/>
              </a:spcBef>
              <a:spcAft>
                <a:spcPts val="0"/>
              </a:spcAft>
              <a:buSzPts val="1300"/>
              <a:buChar char="●"/>
            </a:pPr>
            <a:r>
              <a:rPr lang="en"/>
              <a:t>Usability</a:t>
            </a:r>
            <a:endParaRPr/>
          </a:p>
          <a:p>
            <a:pPr indent="-311150" lvl="0" marL="457200" rtl="0" algn="l">
              <a:spcBef>
                <a:spcPts val="0"/>
              </a:spcBef>
              <a:spcAft>
                <a:spcPts val="0"/>
              </a:spcAft>
              <a:buSzPts val="1300"/>
              <a:buChar char="●"/>
            </a:pPr>
            <a:r>
              <a:rPr lang="en"/>
              <a:t>Utility</a:t>
            </a:r>
            <a:endParaRPr/>
          </a:p>
          <a:p>
            <a:pPr indent="-311150" lvl="0" marL="457200" rtl="0" algn="l">
              <a:spcBef>
                <a:spcPts val="0"/>
              </a:spcBef>
              <a:spcAft>
                <a:spcPts val="0"/>
              </a:spcAft>
              <a:buSzPts val="1300"/>
              <a:buChar char="●"/>
            </a:pPr>
            <a:r>
              <a:rPr lang="en"/>
              <a:t>Accessibility</a:t>
            </a:r>
            <a:endParaRPr/>
          </a:p>
          <a:p>
            <a:pPr indent="-311150" lvl="0" marL="457200" rtl="0" algn="l">
              <a:spcBef>
                <a:spcPts val="0"/>
              </a:spcBef>
              <a:spcAft>
                <a:spcPts val="0"/>
              </a:spcAft>
              <a:buSzPts val="1300"/>
              <a:buChar char="●"/>
            </a:pPr>
            <a:r>
              <a:rPr lang="en"/>
              <a:t>Reliability</a:t>
            </a:r>
            <a:endParaRPr/>
          </a:p>
        </p:txBody>
      </p:sp>
      <p:pic>
        <p:nvPicPr>
          <p:cNvPr id="105" name="Google Shape;105;p15"/>
          <p:cNvPicPr preferRelativeResize="0"/>
          <p:nvPr/>
        </p:nvPicPr>
        <p:blipFill>
          <a:blip r:embed="rId3">
            <a:alphaModFix/>
          </a:blip>
          <a:stretch>
            <a:fillRect/>
          </a:stretch>
        </p:blipFill>
        <p:spPr>
          <a:xfrm>
            <a:off x="7944325" y="731875"/>
            <a:ext cx="725775" cy="725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Designs</a:t>
            </a:r>
            <a:endParaRPr/>
          </a:p>
        </p:txBody>
      </p:sp>
      <p:pic>
        <p:nvPicPr>
          <p:cNvPr id="111" name="Google Shape;111;p16"/>
          <p:cNvPicPr preferRelativeResize="0"/>
          <p:nvPr/>
        </p:nvPicPr>
        <p:blipFill rotWithShape="1">
          <a:blip r:embed="rId3">
            <a:alphaModFix/>
          </a:blip>
          <a:srcRect b="14126" l="3989" r="4502" t="33882"/>
          <a:stretch/>
        </p:blipFill>
        <p:spPr>
          <a:xfrm>
            <a:off x="872725" y="1853850"/>
            <a:ext cx="7545426" cy="2857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Narrowing Process</a:t>
            </a:r>
            <a:endParaRPr/>
          </a:p>
        </p:txBody>
      </p:sp>
      <p:sp>
        <p:nvSpPr>
          <p:cNvPr id="117" name="Google Shape;117;p17"/>
          <p:cNvSpPr txBox="1"/>
          <p:nvPr>
            <p:ph idx="1" type="body"/>
          </p:nvPr>
        </p:nvSpPr>
        <p:spPr>
          <a:xfrm>
            <a:off x="729450" y="1979175"/>
            <a:ext cx="7688700" cy="2261100"/>
          </a:xfrm>
          <a:prstGeom prst="rect">
            <a:avLst/>
          </a:prstGeom>
        </p:spPr>
        <p:txBody>
          <a:bodyPr anchorCtr="0" anchor="t" bIns="91425" lIns="91425" spcFirstLastPara="1" rIns="91425" wrap="square" tIns="91425">
            <a:normAutofit/>
          </a:bodyPr>
          <a:lstStyle/>
          <a:p>
            <a:pPr indent="0" lvl="0" marL="0" rtl="0" algn="l">
              <a:lnSpc>
                <a:spcPct val="138000"/>
              </a:lnSpc>
              <a:spcBef>
                <a:spcPts val="1000"/>
              </a:spcBef>
              <a:spcAft>
                <a:spcPts val="0"/>
              </a:spcAft>
              <a:buNone/>
            </a:pPr>
            <a:r>
              <a:rPr lang="en" sz="1410">
                <a:solidFill>
                  <a:srgbClr val="000000"/>
                </a:solidFill>
              </a:rPr>
              <a:t>Final Prototype: Website</a:t>
            </a:r>
            <a:endParaRPr sz="1410">
              <a:solidFill>
                <a:srgbClr val="000000"/>
              </a:solidFill>
            </a:endParaRPr>
          </a:p>
          <a:p>
            <a:pPr indent="0" lvl="0" marL="0" rtl="0" algn="l">
              <a:lnSpc>
                <a:spcPct val="138000"/>
              </a:lnSpc>
              <a:spcBef>
                <a:spcPts val="1000"/>
              </a:spcBef>
              <a:spcAft>
                <a:spcPts val="0"/>
              </a:spcAft>
              <a:buNone/>
            </a:pPr>
            <a:r>
              <a:rPr lang="en" sz="1410">
                <a:solidFill>
                  <a:srgbClr val="000000"/>
                </a:solidFill>
              </a:rPr>
              <a:t>Rationale:</a:t>
            </a:r>
            <a:endParaRPr sz="1410">
              <a:solidFill>
                <a:srgbClr val="000000"/>
              </a:solidFill>
            </a:endParaRPr>
          </a:p>
          <a:p>
            <a:pPr indent="-304800" lvl="0" marL="457200" rtl="0" algn="l">
              <a:lnSpc>
                <a:spcPct val="138000"/>
              </a:lnSpc>
              <a:spcBef>
                <a:spcPts val="1000"/>
              </a:spcBef>
              <a:spcAft>
                <a:spcPts val="0"/>
              </a:spcAft>
              <a:buClr>
                <a:srgbClr val="000000"/>
              </a:buClr>
              <a:buSzPts val="1200"/>
              <a:buChar char="-"/>
            </a:pPr>
            <a:r>
              <a:rPr lang="en" sz="1200">
                <a:solidFill>
                  <a:srgbClr val="000000"/>
                </a:solidFill>
              </a:rPr>
              <a:t>R</a:t>
            </a:r>
            <a:r>
              <a:rPr lang="en" sz="1200">
                <a:solidFill>
                  <a:srgbClr val="000000"/>
                </a:solidFill>
              </a:rPr>
              <a:t>ated the highest amongst our evaluation criteria </a:t>
            </a:r>
            <a:r>
              <a:rPr i="1" lang="en" sz="1200">
                <a:solidFill>
                  <a:srgbClr val="000000"/>
                </a:solidFill>
              </a:rPr>
              <a:t>(3.9/5)</a:t>
            </a:r>
            <a:endParaRPr i="1" sz="1200">
              <a:solidFill>
                <a:srgbClr val="000000"/>
              </a:solidFill>
            </a:endParaRPr>
          </a:p>
          <a:p>
            <a:pPr indent="-304800" lvl="0" marL="457200" rtl="0" algn="l">
              <a:lnSpc>
                <a:spcPct val="138000"/>
              </a:lnSpc>
              <a:spcBef>
                <a:spcPts val="0"/>
              </a:spcBef>
              <a:spcAft>
                <a:spcPts val="0"/>
              </a:spcAft>
              <a:buClr>
                <a:srgbClr val="000000"/>
              </a:buClr>
              <a:buSzPts val="1200"/>
              <a:buChar char="-"/>
            </a:pPr>
            <a:r>
              <a:rPr lang="en" sz="1200">
                <a:solidFill>
                  <a:srgbClr val="000000"/>
                </a:solidFill>
              </a:rPr>
              <a:t>Accessible to 99.7% of our users </a:t>
            </a:r>
            <a:r>
              <a:rPr i="1" lang="en" sz="1200">
                <a:solidFill>
                  <a:srgbClr val="000000"/>
                </a:solidFill>
              </a:rPr>
              <a:t>(from P1 Survey)</a:t>
            </a:r>
            <a:endParaRPr i="1" sz="1200">
              <a:solidFill>
                <a:srgbClr val="000000"/>
              </a:solidFill>
            </a:endParaRPr>
          </a:p>
          <a:p>
            <a:pPr indent="-304800" lvl="0" marL="457200" rtl="0" algn="l">
              <a:lnSpc>
                <a:spcPct val="138000"/>
              </a:lnSpc>
              <a:spcBef>
                <a:spcPts val="0"/>
              </a:spcBef>
              <a:spcAft>
                <a:spcPts val="0"/>
              </a:spcAft>
              <a:buClr>
                <a:srgbClr val="000000"/>
              </a:buClr>
              <a:buSzPts val="1200"/>
              <a:buChar char="-"/>
            </a:pPr>
            <a:r>
              <a:rPr lang="en" sz="1200">
                <a:solidFill>
                  <a:srgbClr val="000000"/>
                </a:solidFill>
              </a:rPr>
              <a:t>Provides a richer interface for more information and feedback </a:t>
            </a:r>
            <a:endParaRPr sz="1200">
              <a:solidFill>
                <a:srgbClr val="000000"/>
              </a:solidFill>
            </a:endParaRPr>
          </a:p>
          <a:p>
            <a:pPr indent="-304800" lvl="0" marL="457200" rtl="0" algn="l">
              <a:lnSpc>
                <a:spcPct val="138000"/>
              </a:lnSpc>
              <a:spcBef>
                <a:spcPts val="0"/>
              </a:spcBef>
              <a:spcAft>
                <a:spcPts val="0"/>
              </a:spcAft>
              <a:buClr>
                <a:srgbClr val="000000"/>
              </a:buClr>
              <a:buSzPts val="1200"/>
              <a:buChar char="-"/>
            </a:pPr>
            <a:r>
              <a:rPr lang="en" sz="1200">
                <a:solidFill>
                  <a:srgbClr val="000000"/>
                </a:solidFill>
              </a:rPr>
              <a:t>Easy to maintain and reach a large audience</a:t>
            </a:r>
            <a:endParaRPr/>
          </a:p>
        </p:txBody>
      </p:sp>
      <p:pic>
        <p:nvPicPr>
          <p:cNvPr id="118" name="Google Shape;118;p17"/>
          <p:cNvPicPr preferRelativeResize="0"/>
          <p:nvPr/>
        </p:nvPicPr>
        <p:blipFill>
          <a:blip r:embed="rId3">
            <a:alphaModFix/>
          </a:blip>
          <a:stretch>
            <a:fillRect/>
          </a:stretch>
        </p:blipFill>
        <p:spPr>
          <a:xfrm>
            <a:off x="5107900" y="825225"/>
            <a:ext cx="3617699" cy="1993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Prototype Demo</a:t>
            </a:r>
            <a:endParaRPr/>
          </a:p>
        </p:txBody>
      </p:sp>
      <p:sp>
        <p:nvSpPr>
          <p:cNvPr id="124" name="Google Shape;124;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 to video of demo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Results</a:t>
            </a:r>
            <a:endParaRPr/>
          </a:p>
        </p:txBody>
      </p:sp>
      <p:sp>
        <p:nvSpPr>
          <p:cNvPr id="130" name="Google Shape;130;p19"/>
          <p:cNvSpPr txBox="1"/>
          <p:nvPr>
            <p:ph idx="1" type="body"/>
          </p:nvPr>
        </p:nvSpPr>
        <p:spPr>
          <a:xfrm>
            <a:off x="534725" y="1935175"/>
            <a:ext cx="5348400" cy="2872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Char char="●"/>
            </a:pPr>
            <a:r>
              <a:rPr lang="en" sz="1400">
                <a:solidFill>
                  <a:schemeClr val="dk2"/>
                </a:solidFill>
              </a:rPr>
              <a:t>Evaluated based on completion, number of extra clicks, and several open-ended questions</a:t>
            </a:r>
            <a:endParaRPr sz="1400">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Task 1: Sign up to receive a food delivery</a:t>
            </a:r>
            <a:endParaRPr sz="1300">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Task 2: Sign up to deliver food as a volunteer</a:t>
            </a:r>
            <a:endParaRPr sz="1300">
              <a:solidFill>
                <a:schemeClr val="dk2"/>
              </a:solidFill>
            </a:endParaRPr>
          </a:p>
          <a:p>
            <a:pPr indent="-311150" lvl="1" marL="914400" rtl="0" algn="l">
              <a:spcBef>
                <a:spcPts val="0"/>
              </a:spcBef>
              <a:spcAft>
                <a:spcPts val="0"/>
              </a:spcAft>
              <a:buClr>
                <a:schemeClr val="dk2"/>
              </a:buClr>
              <a:buSzPts val="1300"/>
              <a:buChar char="○"/>
            </a:pPr>
            <a:r>
              <a:rPr lang="en" sz="1300">
                <a:solidFill>
                  <a:schemeClr val="dk2"/>
                </a:solidFill>
              </a:rPr>
              <a:t>Task 3: Sign in to site to view sign ups</a:t>
            </a:r>
            <a:endParaRPr sz="13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Not much confusion with Task 1</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Some confusion with differences in volunteering tabs for Task 2</a:t>
            </a:r>
            <a:endParaRPr sz="1400">
              <a:solidFill>
                <a:schemeClr val="dk2"/>
              </a:solidFill>
            </a:endParaRPr>
          </a:p>
          <a:p>
            <a:pPr indent="-317500" lvl="0" marL="457200" rtl="0" algn="l">
              <a:spcBef>
                <a:spcPts val="0"/>
              </a:spcBef>
              <a:spcAft>
                <a:spcPts val="0"/>
              </a:spcAft>
              <a:buClr>
                <a:schemeClr val="dk2"/>
              </a:buClr>
              <a:buSzPts val="1400"/>
              <a:buChar char="●"/>
            </a:pPr>
            <a:r>
              <a:rPr lang="en" sz="1400">
                <a:solidFill>
                  <a:schemeClr val="dk2"/>
                </a:solidFill>
              </a:rPr>
              <a:t>Confusion with locating sign in button for Task 3</a:t>
            </a:r>
            <a:endParaRPr>
              <a:solidFill>
                <a:schemeClr val="dk2"/>
              </a:solidFill>
            </a:endParaRPr>
          </a:p>
        </p:txBody>
      </p:sp>
      <p:pic>
        <p:nvPicPr>
          <p:cNvPr id="131" name="Google Shape;131;p19"/>
          <p:cNvPicPr preferRelativeResize="0"/>
          <p:nvPr/>
        </p:nvPicPr>
        <p:blipFill rotWithShape="1">
          <a:blip r:embed="rId3">
            <a:alphaModFix/>
          </a:blip>
          <a:srcRect b="0" l="5379" r="7000" t="0"/>
          <a:stretch/>
        </p:blipFill>
        <p:spPr>
          <a:xfrm>
            <a:off x="5817500" y="1265800"/>
            <a:ext cx="3057324" cy="261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Changes to Prototype</a:t>
            </a:r>
            <a:endParaRPr/>
          </a:p>
        </p:txBody>
      </p:sp>
      <p:pic>
        <p:nvPicPr>
          <p:cNvPr id="137" name="Google Shape;137;p20"/>
          <p:cNvPicPr preferRelativeResize="0"/>
          <p:nvPr/>
        </p:nvPicPr>
        <p:blipFill rotWithShape="1">
          <a:blip r:embed="rId3">
            <a:alphaModFix/>
          </a:blip>
          <a:srcRect b="0" l="681" r="71823" t="65456"/>
          <a:stretch/>
        </p:blipFill>
        <p:spPr>
          <a:xfrm>
            <a:off x="372150" y="2207063"/>
            <a:ext cx="2356461" cy="1648225"/>
          </a:xfrm>
          <a:prstGeom prst="rect">
            <a:avLst/>
          </a:prstGeom>
          <a:noFill/>
          <a:ln>
            <a:noFill/>
          </a:ln>
        </p:spPr>
      </p:pic>
      <p:pic>
        <p:nvPicPr>
          <p:cNvPr id="138" name="Google Shape;138;p20"/>
          <p:cNvPicPr preferRelativeResize="0"/>
          <p:nvPr/>
        </p:nvPicPr>
        <p:blipFill rotWithShape="1">
          <a:blip r:embed="rId4">
            <a:alphaModFix/>
          </a:blip>
          <a:srcRect b="0" l="684" r="71821" t="65722"/>
          <a:stretch/>
        </p:blipFill>
        <p:spPr>
          <a:xfrm>
            <a:off x="3528250" y="2207077"/>
            <a:ext cx="2356450" cy="1648189"/>
          </a:xfrm>
          <a:prstGeom prst="rect">
            <a:avLst/>
          </a:prstGeom>
          <a:noFill/>
          <a:ln>
            <a:noFill/>
          </a:ln>
        </p:spPr>
      </p:pic>
      <p:sp>
        <p:nvSpPr>
          <p:cNvPr id="139" name="Google Shape;139;p20"/>
          <p:cNvSpPr/>
          <p:nvPr/>
        </p:nvSpPr>
        <p:spPr>
          <a:xfrm>
            <a:off x="2987425" y="3051425"/>
            <a:ext cx="282000" cy="202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nvSpPr>
        <p:spPr>
          <a:xfrm>
            <a:off x="5982300" y="2669913"/>
            <a:ext cx="316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Changing design and text of “Sign In” button</a:t>
            </a:r>
            <a:endParaRPr sz="1200">
              <a:latin typeface="Lato"/>
              <a:ea typeface="Lato"/>
              <a:cs typeface="Lato"/>
              <a:sym typeface="Lato"/>
            </a:endParaRPr>
          </a:p>
        </p:txBody>
      </p:sp>
      <p:sp>
        <p:nvSpPr>
          <p:cNvPr id="141" name="Google Shape;141;p20"/>
          <p:cNvSpPr txBox="1"/>
          <p:nvPr/>
        </p:nvSpPr>
        <p:spPr>
          <a:xfrm>
            <a:off x="549300" y="3953075"/>
            <a:ext cx="81471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O</a:t>
            </a:r>
            <a:r>
              <a:rPr lang="en" sz="1300">
                <a:latin typeface="Lato"/>
                <a:ea typeface="Lato"/>
                <a:cs typeface="Lato"/>
                <a:sym typeface="Lato"/>
              </a:rPr>
              <a:t>ther</a:t>
            </a:r>
            <a:r>
              <a:rPr lang="en" sz="1300">
                <a:latin typeface="Lato"/>
                <a:ea typeface="Lato"/>
                <a:cs typeface="Lato"/>
                <a:sym typeface="Lato"/>
              </a:rPr>
              <a:t> alterations we would make to our prototype include</a:t>
            </a:r>
            <a:endParaRPr sz="13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311150" lvl="0" marL="457200" rtl="0" algn="l">
              <a:spcBef>
                <a:spcPts val="0"/>
              </a:spcBef>
              <a:spcAft>
                <a:spcPts val="0"/>
              </a:spcAft>
              <a:buSzPts val="1300"/>
              <a:buFont typeface="Lato"/>
              <a:buAutoNum type="arabicPeriod"/>
            </a:pPr>
            <a:r>
              <a:rPr lang="en" sz="1300">
                <a:latin typeface="Lato"/>
                <a:ea typeface="Lato"/>
                <a:cs typeface="Lato"/>
                <a:sym typeface="Lato"/>
              </a:rPr>
              <a:t>Include “E-mail” text input field for delivery request form</a:t>
            </a:r>
            <a:endParaRPr sz="1300">
              <a:latin typeface="Lato"/>
              <a:ea typeface="Lato"/>
              <a:cs typeface="Lato"/>
              <a:sym typeface="Lato"/>
            </a:endParaRPr>
          </a:p>
          <a:p>
            <a:pPr indent="-311150" lvl="0" marL="457200" rtl="0" algn="l">
              <a:spcBef>
                <a:spcPts val="0"/>
              </a:spcBef>
              <a:spcAft>
                <a:spcPts val="0"/>
              </a:spcAft>
              <a:buSzPts val="1300"/>
              <a:buFont typeface="Lato"/>
              <a:buAutoNum type="arabicPeriod"/>
            </a:pPr>
            <a:r>
              <a:rPr lang="en" sz="1300">
                <a:latin typeface="Lato"/>
                <a:ea typeface="Lato"/>
                <a:cs typeface="Lato"/>
                <a:sym typeface="Lato"/>
              </a:rPr>
              <a:t>Create an independent “Volunteer” button</a:t>
            </a:r>
            <a:endParaRPr sz="1300">
              <a:latin typeface="Lato"/>
              <a:ea typeface="Lato"/>
              <a:cs typeface="Lato"/>
              <a:sym typeface="Lato"/>
            </a:endParaRPr>
          </a:p>
        </p:txBody>
      </p:sp>
      <p:sp>
        <p:nvSpPr>
          <p:cNvPr id="142" name="Google Shape;142;p20"/>
          <p:cNvSpPr txBox="1"/>
          <p:nvPr/>
        </p:nvSpPr>
        <p:spPr>
          <a:xfrm>
            <a:off x="333025" y="1853850"/>
            <a:ext cx="141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Sign In Button</a:t>
            </a:r>
            <a:endParaRPr sz="1300">
              <a:latin typeface="Lato"/>
              <a:ea typeface="Lato"/>
              <a:cs typeface="Lato"/>
              <a:sym typeface="Lato"/>
            </a:endParaRPr>
          </a:p>
        </p:txBody>
      </p:sp>
      <p:sp>
        <p:nvSpPr>
          <p:cNvPr id="143" name="Google Shape;143;p20"/>
          <p:cNvSpPr txBox="1"/>
          <p:nvPr/>
        </p:nvSpPr>
        <p:spPr>
          <a:xfrm>
            <a:off x="3528250" y="1853850"/>
            <a:ext cx="141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Future Change</a:t>
            </a:r>
            <a:endParaRPr sz="13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40"/>
              <a:t>Lesson Learned</a:t>
            </a:r>
            <a:endParaRPr sz="2340"/>
          </a:p>
        </p:txBody>
      </p:sp>
      <p:sp>
        <p:nvSpPr>
          <p:cNvPr id="149" name="Google Shape;149;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lang="en" sz="1900"/>
              <a:t>No design is perfect.</a:t>
            </a:r>
            <a:endParaRPr sz="1900"/>
          </a:p>
          <a:p>
            <a:pPr indent="-349250" lvl="0" marL="457200" rtl="0" algn="l">
              <a:lnSpc>
                <a:spcPct val="150000"/>
              </a:lnSpc>
              <a:spcBef>
                <a:spcPts val="0"/>
              </a:spcBef>
              <a:spcAft>
                <a:spcPts val="0"/>
              </a:spcAft>
              <a:buSzPts val="1900"/>
              <a:buChar char="●"/>
            </a:pPr>
            <a:r>
              <a:rPr lang="en" sz="1900"/>
              <a:t>UI Researchers need to put themselves in the perspective of the User when creating a design.</a:t>
            </a:r>
            <a:endParaRPr sz="1900"/>
          </a:p>
          <a:p>
            <a:pPr indent="-349250" lvl="0" marL="457200" rtl="0" algn="l">
              <a:lnSpc>
                <a:spcPct val="150000"/>
              </a:lnSpc>
              <a:spcBef>
                <a:spcPts val="0"/>
              </a:spcBef>
              <a:spcAft>
                <a:spcPts val="0"/>
              </a:spcAft>
              <a:buSzPts val="1900"/>
              <a:buChar char="●"/>
            </a:pPr>
            <a:r>
              <a:rPr lang="en" sz="1900"/>
              <a:t>Testing the prototype is </a:t>
            </a:r>
            <a:r>
              <a:rPr lang="en" sz="1900"/>
              <a:t>important</a:t>
            </a:r>
            <a:r>
              <a:rPr lang="en" sz="1900"/>
              <a:t> </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